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56" r:id="rId3"/>
    <p:sldId id="357" r:id="rId4"/>
    <p:sldId id="358" r:id="rId5"/>
    <p:sldId id="360" r:id="rId6"/>
    <p:sldId id="361" r:id="rId7"/>
    <p:sldId id="333" r:id="rId8"/>
    <p:sldId id="332" r:id="rId9"/>
    <p:sldId id="338" r:id="rId10"/>
    <p:sldId id="336" r:id="rId11"/>
    <p:sldId id="335" r:id="rId12"/>
    <p:sldId id="334" r:id="rId13"/>
    <p:sldId id="339" r:id="rId14"/>
    <p:sldId id="340" r:id="rId15"/>
    <p:sldId id="341" r:id="rId16"/>
    <p:sldId id="342" r:id="rId17"/>
    <p:sldId id="344" r:id="rId18"/>
    <p:sldId id="343" r:id="rId19"/>
    <p:sldId id="345" r:id="rId20"/>
    <p:sldId id="346" r:id="rId21"/>
    <p:sldId id="362" r:id="rId22"/>
    <p:sldId id="363" r:id="rId23"/>
    <p:sldId id="347" r:id="rId24"/>
    <p:sldId id="348" r:id="rId25"/>
    <p:sldId id="349" r:id="rId26"/>
    <p:sldId id="350" r:id="rId27"/>
    <p:sldId id="351" r:id="rId28"/>
    <p:sldId id="364" r:id="rId29"/>
    <p:sldId id="352" r:id="rId30"/>
    <p:sldId id="353" r:id="rId31"/>
    <p:sldId id="35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32" autoAdjust="0"/>
    <p:restoredTop sz="94683"/>
  </p:normalViewPr>
  <p:slideViewPr>
    <p:cSldViewPr snapToGrid="0">
      <p:cViewPr varScale="1">
        <p:scale>
          <a:sx n="103" d="100"/>
          <a:sy n="103" d="100"/>
        </p:scale>
        <p:origin x="20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ABE85C-CB26-784B-8351-3725F27CE0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9CFC3-C974-FF40-9974-77E05E28BB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B9FC3-0B99-EB42-B75E-F61056A6A004}" type="datetimeFigureOut">
              <a:rPr lang="en-PK" smtClean="0"/>
              <a:t>22/07/2020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DC6707-3C7B-7A4F-A1BD-9B092E5D26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Freaking out about how to teach virtually just as much as they are about the virus itself</a:t>
            </a:r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83310-6C4E-0B41-BD4F-2B36ABBD8B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39F305-5DD7-5B44-8590-AE865A3F70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2241233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85180-4831-FA44-8C6D-967972A4155D}" type="datetimeFigureOut">
              <a:rPr lang="en-PK" smtClean="0"/>
              <a:t>22/07/2020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Freaking out about how to teach virtually just as much as they are about the virus itself</a:t>
            </a:r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D97CE3-6F7B-8047-9060-6BC56403F62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0425493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2C4B-A602-854E-A67B-DF18DEF2678C}" type="datetime1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1BB8-0DBF-486D-B60C-1676DCCA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22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8E413-27A1-2D4C-B9BE-E344374DF07F}" type="datetime1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1BB8-0DBF-486D-B60C-1676DCCA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03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46A69-B977-5249-B59F-272026AE9465}" type="datetime1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1BB8-0DBF-486D-B60C-1676DCCA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44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04DA6-F90A-DF4F-9E70-7FD16364F522}" type="datetime1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1BB8-0DBF-486D-B60C-1676DCCA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79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5154E-FD65-FD43-9709-50441F31A279}" type="datetime1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1BB8-0DBF-486D-B60C-1676DCCA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C4B4-B128-2F45-9939-E3EEB36487BA}" type="datetime1">
              <a:rPr lang="en-US" smtClean="0"/>
              <a:t>7/22/20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1BB8-0DBF-486D-B60C-1676DCCA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01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16E3B-9341-A041-BF6D-53D80DF0CA7C}" type="datetime1">
              <a:rPr lang="en-US" smtClean="0"/>
              <a:t>7/22/20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1BB8-0DBF-486D-B60C-1676DCCA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836E-EA1B-A64C-9871-12E2896587D0}" type="datetime1">
              <a:rPr lang="en-US" smtClean="0"/>
              <a:t>7/22/20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1BB8-0DBF-486D-B60C-1676DCCA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77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DA54C-29A7-4944-BC5A-E134AE54B2BA}" type="datetime1">
              <a:rPr lang="en-US" smtClean="0"/>
              <a:t>7/22/20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1BB8-0DBF-486D-B60C-1676DCCA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30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3221E-A63D-F64C-9863-889FE2A1EED0}" type="datetime1">
              <a:rPr lang="en-US" smtClean="0"/>
              <a:t>7/22/20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1BB8-0DBF-486D-B60C-1676DCCA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13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DB351-0151-6A4C-9C22-8FB6C23276C7}" type="datetime1">
              <a:rPr lang="en-US" smtClean="0"/>
              <a:t>7/22/20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1BB8-0DBF-486D-B60C-1676DCCA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83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8FA8A-1249-BF48-B7C7-6F52C4689C18}" type="datetime1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Freaking out about how to teach virtually just as much as they are about the virus itself.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1BB8-0DBF-486D-B60C-1676DCCA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5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 and Analysis of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03</a:t>
            </a:r>
          </a:p>
          <a:p>
            <a:r>
              <a:rPr lang="en-US" dirty="0"/>
              <a:t>Binary Trees, AVL Trees and Heaps</a:t>
            </a:r>
          </a:p>
        </p:txBody>
      </p:sp>
    </p:spTree>
    <p:extLst>
      <p:ext uri="{BB962C8B-B14F-4D97-AF65-F5344CB8AC3E}">
        <p14:creationId xmlns:p14="http://schemas.microsoft.com/office/powerpoint/2010/main" val="2561674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C45D6-5EFD-E949-8A9B-F94BCC42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Full Binary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2F82A-34EE-1C41-A443-076BFBAFE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 </a:t>
            </a:r>
            <a:r>
              <a:rPr lang="en-GB" b="1" dirty="0"/>
              <a:t>full binary tree</a:t>
            </a:r>
            <a:r>
              <a:rPr lang="en-GB" dirty="0"/>
              <a:t> (sometimes proper </a:t>
            </a:r>
            <a:r>
              <a:rPr lang="en-GB" b="1" dirty="0"/>
              <a:t>binary tree</a:t>
            </a:r>
            <a:r>
              <a:rPr lang="en-GB" dirty="0"/>
              <a:t> or 2-</a:t>
            </a:r>
            <a:r>
              <a:rPr lang="en-GB" b="1" dirty="0"/>
              <a:t>tree</a:t>
            </a:r>
            <a:r>
              <a:rPr lang="en-GB" dirty="0"/>
              <a:t>) is a </a:t>
            </a:r>
            <a:r>
              <a:rPr lang="en-GB" b="1" dirty="0"/>
              <a:t>tree</a:t>
            </a:r>
            <a:r>
              <a:rPr lang="en-GB" dirty="0"/>
              <a:t> in which every node other than the leaves has two children. 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81B660-69ED-0B4C-9CB1-538E61395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80C6C1-24A3-DB4A-A095-BD9245CA2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667" y="2936017"/>
            <a:ext cx="4765066" cy="344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11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74E7F-3C72-0A4C-9F3F-BDE4D6009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Complete Binary Tree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9B2E-B68B-B74F-BDFC-C6EAF7B18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Complete Binary Tree is a Strict Binary tree in which every leaf node is at same level. That means, there are equal number of children in right and left subtree for every node.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2229F-7832-0341-9937-D37F44EAE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22017B-FE9A-E64B-8516-B939C4F87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92" y="3082834"/>
            <a:ext cx="4263414" cy="36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80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F5214-E1A0-5541-A59F-BE4208D93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Tree Representation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B8EAE-717B-EF48-805B-3CBF2F408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Array representation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Parent Node is at index</a:t>
            </a:r>
            <a:r>
              <a:rPr lang="en-PK" dirty="0">
                <a:sym typeface="Wingdings" pitchFamily="2" charset="2"/>
              </a:rPr>
              <a:t> 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r</a:t>
            </a:r>
          </a:p>
          <a:p>
            <a:r>
              <a:rPr lang="en-PK" dirty="0"/>
              <a:t>Left child is at</a:t>
            </a:r>
            <a:r>
              <a:rPr lang="en-PK" dirty="0">
                <a:sym typeface="Wingdings" pitchFamily="2" charset="2"/>
              </a:rPr>
              <a:t> </a:t>
            </a:r>
            <a:r>
              <a:rPr lang="en-PK" dirty="0"/>
              <a:t> </a:t>
            </a:r>
            <a:r>
              <a:rPr lang="en-PK" dirty="0">
                <a:solidFill>
                  <a:srgbClr val="FF0000"/>
                </a:solidFill>
              </a:rPr>
              <a:t>2*</a:t>
            </a:r>
            <a:r>
              <a:rPr lang="en-GB" dirty="0">
                <a:solidFill>
                  <a:srgbClr val="FF0000"/>
                </a:solidFill>
              </a:rPr>
              <a:t> r + 1</a:t>
            </a:r>
            <a:endParaRPr lang="en-PK" dirty="0">
              <a:solidFill>
                <a:srgbClr val="FF0000"/>
              </a:solidFill>
            </a:endParaRPr>
          </a:p>
          <a:p>
            <a:r>
              <a:rPr lang="en-PK" dirty="0"/>
              <a:t>Right child is at </a:t>
            </a:r>
            <a:r>
              <a:rPr lang="en-PK" dirty="0">
                <a:sym typeface="Wingdings" pitchFamily="2" charset="2"/>
              </a:rPr>
              <a:t> </a:t>
            </a:r>
            <a:r>
              <a:rPr lang="en-PK" dirty="0">
                <a:solidFill>
                  <a:srgbClr val="FF0000"/>
                </a:solidFill>
              </a:rPr>
              <a:t>2*</a:t>
            </a:r>
            <a:r>
              <a:rPr lang="en-GB" dirty="0">
                <a:solidFill>
                  <a:srgbClr val="FF0000"/>
                </a:solidFill>
              </a:rPr>
              <a:t> r </a:t>
            </a:r>
            <a:r>
              <a:rPr lang="en-PK" dirty="0">
                <a:solidFill>
                  <a:srgbClr val="FF0000"/>
                </a:solidFill>
              </a:rPr>
              <a:t>+ 2</a:t>
            </a:r>
          </a:p>
          <a:p>
            <a:endParaRPr lang="en-PK" dirty="0"/>
          </a:p>
          <a:p>
            <a:r>
              <a:rPr lang="en-PK" dirty="0"/>
              <a:t>Parent of a child ===</a:t>
            </a:r>
            <a:r>
              <a:rPr lang="en-PK" dirty="0">
                <a:sym typeface="Wingdings" pitchFamily="2" charset="2"/>
              </a:rPr>
              <a:t> </a:t>
            </a:r>
            <a:r>
              <a:rPr lang="en-PK" dirty="0">
                <a:solidFill>
                  <a:srgbClr val="FF0000"/>
                </a:solidFill>
                <a:sym typeface="Wingdings" pitchFamily="2" charset="2"/>
              </a:rPr>
              <a:t>(</a:t>
            </a:r>
            <a:r>
              <a:rPr lang="en-PK" dirty="0">
                <a:sym typeface="Wingdings" pitchFamily="2" charset="2"/>
              </a:rPr>
              <a:t> </a:t>
            </a:r>
            <a:r>
              <a:rPr lang="en-GB" dirty="0">
                <a:solidFill>
                  <a:srgbClr val="FF0000"/>
                </a:solidFill>
                <a:sym typeface="Wingdings" pitchFamily="2" charset="2"/>
              </a:rPr>
              <a:t>r -1 ) </a:t>
            </a:r>
            <a:r>
              <a:rPr lang="en-PK" dirty="0">
                <a:solidFill>
                  <a:srgbClr val="FF0000"/>
                </a:solidFill>
              </a:rPr>
              <a:t>/ 2</a:t>
            </a:r>
          </a:p>
          <a:p>
            <a:endParaRPr lang="en-PK" dirty="0">
              <a:solidFill>
                <a:srgbClr val="FF0000"/>
              </a:solidFill>
            </a:endParaRPr>
          </a:p>
          <a:p>
            <a:endParaRPr lang="en-PK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FF6F85-EFE3-714F-B029-E3329CD73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</p:spTree>
    <p:extLst>
      <p:ext uri="{BB962C8B-B14F-4D97-AF65-F5344CB8AC3E}">
        <p14:creationId xmlns:p14="http://schemas.microsoft.com/office/powerpoint/2010/main" val="1179616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F1483D-26DF-4A45-BBB9-426E9DE48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9425" y="1825625"/>
            <a:ext cx="5893150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50F5BF-1AEA-624C-B27A-C85C523A8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/>
              <a:t>Freaking out about how to teach virtually just as much as they are about the virus itself.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A5786D3-0D53-5840-9181-0B0F25088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395340"/>
              </p:ext>
            </p:extLst>
          </p:nvPr>
        </p:nvGraphicFramePr>
        <p:xfrm>
          <a:off x="470263" y="681037"/>
          <a:ext cx="9858375" cy="22094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414735789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19166184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37148244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79972411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64367542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42669342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46287469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75127369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45257791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90961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80607134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32810171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22007792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48559278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733741979"/>
                    </a:ext>
                  </a:extLst>
                </a:gridCol>
              </a:tblGrid>
              <a:tr h="161778"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b="1" u="none" strike="noStrike" dirty="0">
                          <a:effectLst/>
                        </a:rPr>
                        <a:t>0</a:t>
                      </a:r>
                      <a:endParaRPr lang="en-P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b="1" u="none" strike="noStrike">
                          <a:effectLst/>
                        </a:rPr>
                        <a:t>1</a:t>
                      </a:r>
                      <a:endParaRPr lang="en-PK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b="1" u="none" strike="noStrike">
                          <a:effectLst/>
                        </a:rPr>
                        <a:t>2</a:t>
                      </a:r>
                      <a:endParaRPr lang="en-PK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b="1" u="none" strike="noStrike">
                          <a:effectLst/>
                        </a:rPr>
                        <a:t>3</a:t>
                      </a:r>
                      <a:endParaRPr lang="en-PK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b="1" u="none" strike="noStrike">
                          <a:effectLst/>
                        </a:rPr>
                        <a:t>4</a:t>
                      </a:r>
                      <a:endParaRPr lang="en-PK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b="1" u="none" strike="noStrike">
                          <a:effectLst/>
                        </a:rPr>
                        <a:t>5</a:t>
                      </a:r>
                      <a:endParaRPr lang="en-PK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b="1" u="none" strike="noStrike">
                          <a:effectLst/>
                        </a:rPr>
                        <a:t>6</a:t>
                      </a:r>
                      <a:endParaRPr lang="en-PK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b="1" u="none" strike="noStrike">
                          <a:effectLst/>
                        </a:rPr>
                        <a:t>7</a:t>
                      </a:r>
                      <a:endParaRPr lang="en-PK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b="1" u="none" strike="noStrike">
                          <a:effectLst/>
                        </a:rPr>
                        <a:t>8</a:t>
                      </a:r>
                      <a:endParaRPr lang="en-PK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b="1" u="none" strike="noStrike">
                          <a:effectLst/>
                        </a:rPr>
                        <a:t>9</a:t>
                      </a:r>
                      <a:endParaRPr lang="en-PK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b="1" u="none" strike="noStrike">
                          <a:effectLst/>
                        </a:rPr>
                        <a:t>10</a:t>
                      </a:r>
                      <a:endParaRPr lang="en-PK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b="1" u="none" strike="noStrike">
                          <a:effectLst/>
                        </a:rPr>
                        <a:t>11</a:t>
                      </a:r>
                      <a:endParaRPr lang="en-PK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b="1" u="none" strike="noStrike">
                          <a:effectLst/>
                        </a:rPr>
                        <a:t>12</a:t>
                      </a:r>
                      <a:endParaRPr lang="en-PK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b="1" u="none" strike="noStrike">
                          <a:effectLst/>
                        </a:rPr>
                        <a:t>13</a:t>
                      </a:r>
                      <a:endParaRPr lang="en-PK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b="1" u="none" strike="noStrike" dirty="0">
                          <a:effectLst/>
                        </a:rPr>
                        <a:t>14</a:t>
                      </a:r>
                      <a:endParaRPr lang="en-P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extLst>
                  <a:ext uri="{0D108BD9-81ED-4DB2-BD59-A6C34878D82A}">
                    <a16:rowId xmlns:a16="http://schemas.microsoft.com/office/drawing/2014/main" val="155061097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4718AC5-16F7-D044-B879-595719FEF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048249"/>
              </p:ext>
            </p:extLst>
          </p:nvPr>
        </p:nvGraphicFramePr>
        <p:xfrm>
          <a:off x="498566" y="1091553"/>
          <a:ext cx="9858375" cy="251423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416111253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330348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654426269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1124121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2332601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26984346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26133159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34141147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40196340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6188105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63582956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001461028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95560725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45026288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25559629"/>
                    </a:ext>
                  </a:extLst>
                </a:gridCol>
              </a:tblGrid>
              <a:tr h="161778">
                <a:tc>
                  <a:txBody>
                    <a:bodyPr/>
                    <a:lstStyle/>
                    <a:p>
                      <a:pPr algn="ctr" fontAlgn="b"/>
                      <a:r>
                        <a:rPr lang="en-PK" sz="1600" b="1" u="none" strike="noStrike" dirty="0">
                          <a:effectLst/>
                        </a:rPr>
                        <a:t>  D</a:t>
                      </a:r>
                      <a:endParaRPr lang="en-P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600" b="1" u="none" strike="noStrike" dirty="0">
                          <a:effectLst/>
                        </a:rPr>
                        <a:t>A </a:t>
                      </a:r>
                      <a:endParaRPr lang="en-P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600" b="1" u="none" strike="noStrike" dirty="0">
                          <a:effectLst/>
                        </a:rPr>
                        <a:t>F</a:t>
                      </a:r>
                      <a:endParaRPr lang="en-P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600" b="1" u="none" strike="noStrike" dirty="0">
                          <a:effectLst/>
                        </a:rPr>
                        <a:t>E</a:t>
                      </a:r>
                      <a:endParaRPr lang="en-P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600" b="1" u="none" strike="noStrike" dirty="0">
                          <a:effectLst/>
                        </a:rPr>
                        <a:t>B</a:t>
                      </a:r>
                      <a:endParaRPr lang="en-P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600" b="1" u="none" strike="noStrike" dirty="0">
                          <a:effectLst/>
                        </a:rPr>
                        <a:t>R</a:t>
                      </a:r>
                      <a:endParaRPr lang="en-P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600" b="1" u="none" strike="noStrike" dirty="0">
                          <a:effectLst/>
                        </a:rPr>
                        <a:t>T</a:t>
                      </a:r>
                      <a:endParaRPr lang="en-P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600" b="1" u="none" strike="noStrike" dirty="0">
                          <a:effectLst/>
                        </a:rPr>
                        <a:t>G</a:t>
                      </a:r>
                      <a:endParaRPr lang="en-P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600" b="1" u="none" strike="noStrike" dirty="0">
                          <a:effectLst/>
                        </a:rPr>
                        <a:t>Q</a:t>
                      </a:r>
                      <a:endParaRPr lang="en-P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600" b="1" u="none" strike="noStrike" dirty="0">
                          <a:effectLst/>
                        </a:rPr>
                        <a:t>-</a:t>
                      </a:r>
                      <a:endParaRPr lang="en-P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600" b="1" u="none" strike="noStrike" dirty="0">
                          <a:effectLst/>
                        </a:rPr>
                        <a:t>V</a:t>
                      </a:r>
                      <a:endParaRPr lang="en-P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600" b="1" u="none" strike="noStrike" dirty="0">
                          <a:effectLst/>
                        </a:rPr>
                        <a:t>-</a:t>
                      </a:r>
                      <a:endParaRPr lang="en-P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600" b="1" u="none" strike="noStrike" dirty="0">
                          <a:effectLst/>
                        </a:rPr>
                        <a:t>J</a:t>
                      </a:r>
                      <a:endParaRPr lang="en-P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600" b="1" u="none" strike="noStrike" dirty="0">
                          <a:effectLst/>
                        </a:rPr>
                        <a:t>L</a:t>
                      </a:r>
                      <a:endParaRPr lang="en-P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extLst>
                  <a:ext uri="{0D108BD9-81ED-4DB2-BD59-A6C34878D82A}">
                    <a16:rowId xmlns:a16="http://schemas.microsoft.com/office/drawing/2014/main" val="37953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83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4C66D7-2BBF-F041-B028-5856429EB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  <p:pic>
        <p:nvPicPr>
          <p:cNvPr id="5" name="Content Placeholder 12">
            <a:extLst>
              <a:ext uri="{FF2B5EF4-FFF2-40B4-BE49-F238E27FC236}">
                <a16:creationId xmlns:a16="http://schemas.microsoft.com/office/drawing/2014/main" id="{8A899354-71CA-594F-B287-86ED32EAC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5800" y="2686844"/>
            <a:ext cx="5740400" cy="26289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061CF6F-7753-D54A-AFA9-F32E89B17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444795"/>
              </p:ext>
            </p:extLst>
          </p:nvPr>
        </p:nvGraphicFramePr>
        <p:xfrm>
          <a:off x="470263" y="681037"/>
          <a:ext cx="7886700" cy="22094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414735789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19166184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37148244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79972411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64367542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42669342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46287469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75127369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45257791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90961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80607134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328101712"/>
                    </a:ext>
                  </a:extLst>
                </a:gridCol>
              </a:tblGrid>
              <a:tr h="161778"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b="1" u="none" strike="noStrike" dirty="0">
                          <a:effectLst/>
                        </a:rPr>
                        <a:t>0</a:t>
                      </a:r>
                      <a:endParaRPr lang="en-P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b="1" u="none" strike="noStrike">
                          <a:effectLst/>
                        </a:rPr>
                        <a:t>1</a:t>
                      </a:r>
                      <a:endParaRPr lang="en-PK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b="1" u="none" strike="noStrike">
                          <a:effectLst/>
                        </a:rPr>
                        <a:t>2</a:t>
                      </a:r>
                      <a:endParaRPr lang="en-PK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b="1" u="none" strike="noStrike">
                          <a:effectLst/>
                        </a:rPr>
                        <a:t>3</a:t>
                      </a:r>
                      <a:endParaRPr lang="en-PK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b="1" u="none" strike="noStrike">
                          <a:effectLst/>
                        </a:rPr>
                        <a:t>4</a:t>
                      </a:r>
                      <a:endParaRPr lang="en-PK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b="1" u="none" strike="noStrike">
                          <a:effectLst/>
                        </a:rPr>
                        <a:t>5</a:t>
                      </a:r>
                      <a:endParaRPr lang="en-PK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b="1" u="none" strike="noStrike">
                          <a:effectLst/>
                        </a:rPr>
                        <a:t>6</a:t>
                      </a:r>
                      <a:endParaRPr lang="en-PK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b="1" u="none" strike="noStrike">
                          <a:effectLst/>
                        </a:rPr>
                        <a:t>7</a:t>
                      </a:r>
                      <a:endParaRPr lang="en-PK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b="1" u="none" strike="noStrike">
                          <a:effectLst/>
                        </a:rPr>
                        <a:t>8</a:t>
                      </a:r>
                      <a:endParaRPr lang="en-PK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b="1" u="none" strike="noStrike">
                          <a:effectLst/>
                        </a:rPr>
                        <a:t>9</a:t>
                      </a:r>
                      <a:endParaRPr lang="en-PK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b="1" u="none" strike="noStrike">
                          <a:effectLst/>
                        </a:rPr>
                        <a:t>10</a:t>
                      </a:r>
                      <a:endParaRPr lang="en-PK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b="1" u="none" strike="noStrike" dirty="0">
                          <a:effectLst/>
                        </a:rPr>
                        <a:t>11</a:t>
                      </a:r>
                      <a:endParaRPr lang="en-P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extLst>
                  <a:ext uri="{0D108BD9-81ED-4DB2-BD59-A6C34878D82A}">
                    <a16:rowId xmlns:a16="http://schemas.microsoft.com/office/drawing/2014/main" val="155061097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B4D4D94-FCC9-474C-AE71-BE0FB255B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713089"/>
              </p:ext>
            </p:extLst>
          </p:nvPr>
        </p:nvGraphicFramePr>
        <p:xfrm>
          <a:off x="498566" y="1252239"/>
          <a:ext cx="7886700" cy="251423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416111253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330348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654426269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1124121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2332601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26984346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26133159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34141147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40196340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6188105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63582956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001461028"/>
                    </a:ext>
                  </a:extLst>
                </a:gridCol>
              </a:tblGrid>
              <a:tr h="90737">
                <a:tc>
                  <a:txBody>
                    <a:bodyPr/>
                    <a:lstStyle/>
                    <a:p>
                      <a:pPr algn="ctr" fontAlgn="b"/>
                      <a:r>
                        <a:rPr lang="en-PK" sz="1600" b="1" u="none" strike="noStrike" dirty="0">
                          <a:effectLst/>
                        </a:rPr>
                        <a:t>0</a:t>
                      </a:r>
                      <a:endParaRPr lang="en-P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600" b="1" u="none" strike="noStrike" dirty="0">
                          <a:effectLst/>
                        </a:rPr>
                        <a:t>1</a:t>
                      </a:r>
                      <a:endParaRPr lang="en-P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600" b="1" u="none" strike="noStrike" dirty="0">
                          <a:effectLst/>
                        </a:rPr>
                        <a:t>2</a:t>
                      </a:r>
                      <a:endParaRPr lang="en-P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600" b="1" u="none" strike="noStrike" dirty="0">
                          <a:effectLst/>
                        </a:rPr>
                        <a:t>3</a:t>
                      </a:r>
                      <a:endParaRPr lang="en-P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600" b="1" u="none" strike="noStrike" dirty="0">
                          <a:effectLst/>
                        </a:rPr>
                        <a:t>4</a:t>
                      </a:r>
                      <a:endParaRPr lang="en-P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600" b="1" u="none" strike="noStrike" dirty="0">
                          <a:effectLst/>
                        </a:rPr>
                        <a:t>5</a:t>
                      </a:r>
                      <a:endParaRPr lang="en-P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600" b="1" u="none" strike="noStrike" dirty="0">
                          <a:effectLst/>
                        </a:rPr>
                        <a:t>6</a:t>
                      </a:r>
                      <a:endParaRPr lang="en-P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600" b="1" u="none" strike="noStrike" dirty="0">
                          <a:effectLst/>
                        </a:rPr>
                        <a:t>7</a:t>
                      </a:r>
                      <a:endParaRPr lang="en-P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600" b="1" u="none" strike="noStrike" dirty="0">
                          <a:effectLst/>
                        </a:rPr>
                        <a:t>8</a:t>
                      </a:r>
                      <a:endParaRPr lang="en-P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600" b="1" u="none" strike="noStrike" dirty="0">
                          <a:effectLst/>
                        </a:rPr>
                        <a:t>10</a:t>
                      </a:r>
                      <a:endParaRPr lang="en-P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600" b="1" u="none" strike="noStrike" dirty="0">
                          <a:effectLst/>
                        </a:rPr>
                        <a:t>11</a:t>
                      </a:r>
                      <a:endParaRPr lang="en-P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3" marR="7583" marT="7583" marB="0" anchor="b"/>
                </a:tc>
                <a:extLst>
                  <a:ext uri="{0D108BD9-81ED-4DB2-BD59-A6C34878D82A}">
                    <a16:rowId xmlns:a16="http://schemas.microsoft.com/office/drawing/2014/main" val="37953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6230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E51B1-311E-974B-A12F-3E4DF52F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Search Tree </a:t>
            </a:r>
            <a:br>
              <a:rPr lang="en-GB" dirty="0"/>
            </a:b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D7049-62C2-7349-BC0A-4ED684000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value at any node, </a:t>
            </a:r>
          </a:p>
          <a:p>
            <a:pPr lvl="1"/>
            <a:r>
              <a:rPr lang="en-GB" dirty="0"/>
              <a:t>Greater than every value in left subtree </a:t>
            </a:r>
          </a:p>
          <a:p>
            <a:pPr lvl="1"/>
            <a:r>
              <a:rPr lang="en-GB" dirty="0"/>
              <a:t>Smaller than every value in right subtree</a:t>
            </a:r>
          </a:p>
          <a:p>
            <a:r>
              <a:rPr lang="en-GB" dirty="0"/>
              <a:t>Values in left sub tree less than parent </a:t>
            </a:r>
            <a:endParaRPr lang="en-GB" sz="2400" dirty="0"/>
          </a:p>
          <a:p>
            <a:r>
              <a:rPr lang="en-GB" dirty="0"/>
              <a:t>Values in right sub tree greater than parent </a:t>
            </a:r>
          </a:p>
          <a:p>
            <a:pPr marL="457200" lvl="1" indent="0">
              <a:buNone/>
            </a:pPr>
            <a:r>
              <a:rPr lang="en-GB" dirty="0"/>
              <a:t> 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898B5-401C-7A48-9326-21FA6B7C5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6B330-E9C2-B946-9990-255A50356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00" y="217414"/>
            <a:ext cx="52959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85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EA989-EEB3-C84F-B8B5-2E52C34FD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</a:t>
            </a:r>
            <a:br>
              <a:rPr lang="en-GB" dirty="0"/>
            </a:b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AAF91-4A6C-704F-8C14-DBBAA54E0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37C73-B19A-BF4D-8D97-7DFC15C34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929" y="783688"/>
            <a:ext cx="3606800" cy="312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37CF8F-3CD0-1342-904A-9FF4DB52E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00" y="946150"/>
            <a:ext cx="2463800" cy="4906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B57495-FD0A-0B4A-AB2B-398ECF01E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89100"/>
            <a:ext cx="33782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67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D63FA-89AF-284F-91A1-FE9F3620C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E97CF-F05D-0542-BC56-77B1BDF25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641" y="1885072"/>
            <a:ext cx="8717815" cy="212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8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99DF-22F7-BB42-874C-23F4A3BCA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Searching in Binary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2D82A-1FA8-B849-AC2A-3B7DB532F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compare ITEM with the root node N of the tree </a:t>
            </a:r>
          </a:p>
          <a:p>
            <a:pPr lvl="1"/>
            <a:r>
              <a:rPr lang="en-GB" dirty="0"/>
              <a:t>if ITEM&lt;N, proceed to the left child of N.</a:t>
            </a:r>
          </a:p>
          <a:p>
            <a:pPr lvl="1"/>
            <a:r>
              <a:rPr lang="en-GB" dirty="0"/>
              <a:t> if ITEM&gt;N, proceed to the right child of N. </a:t>
            </a:r>
          </a:p>
          <a:p>
            <a:pPr marL="457200" lvl="1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repeat step (A) until one of the following occurs </a:t>
            </a:r>
          </a:p>
          <a:p>
            <a:pPr lvl="1"/>
            <a:r>
              <a:rPr lang="en-GB" dirty="0"/>
              <a:t>we meet a node N such that ITEM=N, i.e. search is  successful. </a:t>
            </a:r>
          </a:p>
          <a:p>
            <a:pPr lvl="1"/>
            <a:r>
              <a:rPr lang="en-GB" dirty="0"/>
              <a:t>we meet an empty sub tree, i.e. the search is unsuccessful. 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CBCF14-EC0A-F249-A62F-8237CEF0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</p:spTree>
    <p:extLst>
      <p:ext uri="{BB962C8B-B14F-4D97-AF65-F5344CB8AC3E}">
        <p14:creationId xmlns:p14="http://schemas.microsoft.com/office/powerpoint/2010/main" val="564640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117F0-3816-9042-ABE4-5C013C849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Insertion in a Binary Search Tree </a:t>
            </a:r>
            <a:br>
              <a:rPr lang="en-GB" dirty="0"/>
            </a:b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5CE2A-1BE0-8944-8333-0CA6C492F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Algorithm </a:t>
            </a:r>
          </a:p>
          <a:p>
            <a:r>
              <a:rPr lang="en-GB" dirty="0"/>
              <a:t>Perform search for value X </a:t>
            </a:r>
          </a:p>
          <a:p>
            <a:r>
              <a:rPr lang="en-GB" dirty="0"/>
              <a:t>Search will end at node Y (if X not in tree) </a:t>
            </a:r>
          </a:p>
          <a:p>
            <a:r>
              <a:rPr lang="en-GB" dirty="0"/>
              <a:t>If X &lt; Y, insert new leaf X as new left subtree for Y </a:t>
            </a:r>
          </a:p>
          <a:p>
            <a:r>
              <a:rPr lang="en-GB" dirty="0"/>
              <a:t>If X &gt; Y, insert new leaf X as new right subtree for Y </a:t>
            </a:r>
          </a:p>
          <a:p>
            <a:pPr marL="0" indent="0">
              <a:buNone/>
            </a:pP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3E98C-256F-174F-BCA0-86735E53D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</p:spTree>
    <p:extLst>
      <p:ext uri="{BB962C8B-B14F-4D97-AF65-F5344CB8AC3E}">
        <p14:creationId xmlns:p14="http://schemas.microsoft.com/office/powerpoint/2010/main" val="1865678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91033-D319-3E46-AEBA-DFB6F0602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ACC6AE-C25D-6C44-9B7D-8FCB09A7F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307" y="0"/>
            <a:ext cx="5907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6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A0423-3FDF-214C-94E1-8DC90DC0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Deletion in Binary Tree </a:t>
            </a:r>
            <a:br>
              <a:rPr lang="en-GB" dirty="0"/>
            </a:b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C902D-0690-7947-9B88-5E2E1D7D7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Algorithm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Perform search for value X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If X is a leaf, delete X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Else //we must delete internal node </a:t>
            </a:r>
          </a:p>
          <a:p>
            <a:pPr lvl="1"/>
            <a:r>
              <a:rPr lang="en-GB" dirty="0"/>
              <a:t>Replace with largest value Y on left subtree OR smallest value Z on right subtree </a:t>
            </a:r>
          </a:p>
          <a:p>
            <a:pPr lvl="1"/>
            <a:r>
              <a:rPr lang="en-GB" dirty="0"/>
              <a:t>Delete replacement value (Y or Z) from subtree </a:t>
            </a:r>
          </a:p>
          <a:p>
            <a:pPr marL="0" indent="0">
              <a:buNone/>
            </a:pPr>
            <a:r>
              <a:rPr lang="en-GB" dirty="0"/>
              <a:t>Note :-</a:t>
            </a:r>
            <a:br>
              <a:rPr lang="en-GB" dirty="0"/>
            </a:br>
            <a:r>
              <a:rPr lang="en-GB" dirty="0"/>
              <a:t>– Deletions may unbalance tree 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A9373E-BCF1-6E47-869B-9CB5AE416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</p:spTree>
    <p:extLst>
      <p:ext uri="{BB962C8B-B14F-4D97-AF65-F5344CB8AC3E}">
        <p14:creationId xmlns:p14="http://schemas.microsoft.com/office/powerpoint/2010/main" val="4038331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3B10CB-E0D7-BC44-B1D7-79179CBEF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AC26D-74EA-D340-9A03-0BA2BE60B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311" y="0"/>
            <a:ext cx="8569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72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8328C8-31EA-974C-823B-19171615A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4BABEA-B83B-A841-830A-2203DC330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409" y="0"/>
            <a:ext cx="7247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75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CCE74-D72A-AD44-9F97-B7A1CC813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SEARCH TREE PERFORMANCE </a:t>
            </a:r>
            <a:br>
              <a:rPr lang="en-GB" dirty="0"/>
            </a:b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A944E-EED5-5D4D-B52C-6603B54A4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GB" b="1" u="sng" dirty="0"/>
              <a:t>Time Complexity-</a:t>
            </a:r>
            <a:endParaRPr lang="en-GB" b="1" dirty="0"/>
          </a:p>
          <a:p>
            <a:pPr marL="0" indent="0" fontAlgn="base">
              <a:buNone/>
            </a:pPr>
            <a:r>
              <a:rPr lang="en-GB" dirty="0"/>
              <a:t> </a:t>
            </a:r>
          </a:p>
          <a:p>
            <a:pPr fontAlgn="base"/>
            <a:r>
              <a:rPr lang="en-GB" dirty="0"/>
              <a:t>Time complexity of all BST Operations = O(h).</a:t>
            </a:r>
          </a:p>
          <a:p>
            <a:pPr fontAlgn="base"/>
            <a:r>
              <a:rPr lang="en-GB" dirty="0"/>
              <a:t>Here, h = Height of binary search tree</a:t>
            </a:r>
          </a:p>
          <a:p>
            <a:endParaRPr lang="en-PK" dirty="0"/>
          </a:p>
          <a:p>
            <a:pPr marL="0" indent="0">
              <a:buNone/>
            </a:pPr>
            <a:r>
              <a:rPr lang="en-GB" dirty="0"/>
              <a:t>Now, let us discuss the worst case and best case.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28EB0B-654C-8D4C-BB94-A9214B433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</p:spTree>
    <p:extLst>
      <p:ext uri="{BB962C8B-B14F-4D97-AF65-F5344CB8AC3E}">
        <p14:creationId xmlns:p14="http://schemas.microsoft.com/office/powerpoint/2010/main" val="462244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9A09B-6E8A-FB4E-8A1B-E5D1E870D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44" y="681037"/>
            <a:ext cx="10515600" cy="4351338"/>
          </a:xfrm>
        </p:spPr>
        <p:txBody>
          <a:bodyPr/>
          <a:lstStyle/>
          <a:p>
            <a:pPr marL="0" indent="0" fontAlgn="base">
              <a:buNone/>
            </a:pPr>
            <a:r>
              <a:rPr lang="en-GB" dirty="0"/>
              <a:t>In worst case,</a:t>
            </a:r>
          </a:p>
          <a:p>
            <a:pPr fontAlgn="base"/>
            <a:r>
              <a:rPr lang="en-GB" dirty="0"/>
              <a:t>The binary search tree is a skewed binary search tree.</a:t>
            </a:r>
          </a:p>
          <a:p>
            <a:pPr fontAlgn="base"/>
            <a:r>
              <a:rPr lang="en-GB" dirty="0"/>
              <a:t>Height of the binary search tree becomes n.</a:t>
            </a:r>
          </a:p>
          <a:p>
            <a:pPr fontAlgn="base"/>
            <a:r>
              <a:rPr lang="en-GB" dirty="0"/>
              <a:t>So, Time complexity of BST Operations = O(n).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84C99-1DEF-2A45-8947-3767FB729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B1552-6A71-3D47-85C6-2FA793958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089" y="2581022"/>
            <a:ext cx="3576711" cy="359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72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E83AF-95E3-AA43-AFFC-0E2A795B7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5"/>
            <a:ext cx="10515600" cy="4351338"/>
          </a:xfrm>
        </p:spPr>
        <p:txBody>
          <a:bodyPr/>
          <a:lstStyle/>
          <a:p>
            <a:pPr marL="0" indent="0" fontAlgn="base">
              <a:buNone/>
            </a:pPr>
            <a:r>
              <a:rPr lang="en-GB" dirty="0"/>
              <a:t>In best case,</a:t>
            </a:r>
          </a:p>
          <a:p>
            <a:pPr fontAlgn="base"/>
            <a:r>
              <a:rPr lang="en-GB" dirty="0"/>
              <a:t>The binary search tree is a full.</a:t>
            </a:r>
          </a:p>
          <a:p>
            <a:pPr fontAlgn="base"/>
            <a:r>
              <a:rPr lang="en-GB" dirty="0"/>
              <a:t>Height of the binary search tree becomes log(n).</a:t>
            </a:r>
          </a:p>
          <a:p>
            <a:pPr fontAlgn="base"/>
            <a:r>
              <a:rPr lang="en-GB" dirty="0"/>
              <a:t>So, Time complexity of BST Operations = O(</a:t>
            </a:r>
            <a:r>
              <a:rPr lang="en-GB" dirty="0" err="1"/>
              <a:t>logn</a:t>
            </a:r>
            <a:r>
              <a:rPr lang="en-GB" dirty="0"/>
              <a:t>).</a:t>
            </a:r>
          </a:p>
          <a:p>
            <a:endParaRPr lang="en-PK" dirty="0"/>
          </a:p>
          <a:p>
            <a:pPr marL="0" indent="0">
              <a:buNone/>
            </a:pPr>
            <a:r>
              <a:rPr lang="en-PK" dirty="0"/>
              <a:t>Where n is number of nodes.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F1097-E9A9-7542-9DEA-F3E3E95E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</p:spTree>
    <p:extLst>
      <p:ext uri="{BB962C8B-B14F-4D97-AF65-F5344CB8AC3E}">
        <p14:creationId xmlns:p14="http://schemas.microsoft.com/office/powerpoint/2010/main" val="3840828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9409D-C338-D543-B092-F2B8B629F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86" y="810645"/>
            <a:ext cx="10515600" cy="4351338"/>
          </a:xfrm>
        </p:spPr>
        <p:txBody>
          <a:bodyPr/>
          <a:lstStyle/>
          <a:p>
            <a:r>
              <a:rPr lang="en-GB" dirty="0"/>
              <a:t>Now, considering the formula for the number of nodes in a full binary search tree:  </a:t>
            </a:r>
            <a:r>
              <a:rPr lang="en-GB" i="1" dirty="0"/>
              <a:t>n</a:t>
            </a:r>
            <a:r>
              <a:rPr lang="en-GB" dirty="0"/>
              <a:t>=2</a:t>
            </a:r>
            <a:r>
              <a:rPr lang="en-GB" i="1" baseline="30000" dirty="0"/>
              <a:t>d</a:t>
            </a:r>
            <a:r>
              <a:rPr lang="en-GB" baseline="30000" dirty="0"/>
              <a:t>+1</a:t>
            </a:r>
            <a:r>
              <a:rPr lang="en-GB" dirty="0"/>
              <a:t> −1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For example, the depth of a full binary search tree with 15 nodes is 3.</a:t>
            </a:r>
            <a:br>
              <a:rPr lang="en-GB" dirty="0"/>
            </a:br>
            <a:r>
              <a:rPr lang="en-GB" dirty="0"/>
              <a:t>In other words, the depth of a binary search tree with </a:t>
            </a:r>
            <a:r>
              <a:rPr lang="en-GB" i="1" dirty="0"/>
              <a:t>n </a:t>
            </a:r>
            <a:r>
              <a:rPr lang="en-GB" dirty="0"/>
              <a:t>nodes can be no less than log(</a:t>
            </a:r>
            <a:r>
              <a:rPr lang="en-GB" i="1" dirty="0"/>
              <a:t>n</a:t>
            </a:r>
            <a:r>
              <a:rPr lang="en-GB" dirty="0"/>
              <a:t>) and so the </a:t>
            </a:r>
          </a:p>
          <a:p>
            <a:r>
              <a:rPr lang="en-GB" dirty="0"/>
              <a:t>running time of the find, insert and delete algorithms can be no less than log(</a:t>
            </a:r>
            <a:r>
              <a:rPr lang="en-GB" i="1" dirty="0"/>
              <a:t>n</a:t>
            </a:r>
            <a:r>
              <a:rPr lang="en-GB" dirty="0"/>
              <a:t>). 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AEBDD4-C7A8-5D42-AAD2-296C45716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F6C29-8068-0F47-B1AF-CDA0E229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540" y="3919651"/>
            <a:ext cx="4069088" cy="248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18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C845D-9872-C74A-8FDB-FEC034BDA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0D7BB-481C-3347-BEB0-6CC39BBFA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Heap is a CBT.</a:t>
            </a:r>
          </a:p>
          <a:p>
            <a:endParaRPr lang="en-PK" dirty="0"/>
          </a:p>
          <a:p>
            <a:pPr marL="0" indent="0">
              <a:buNone/>
            </a:pPr>
            <a:r>
              <a:rPr lang="en-PK" dirty="0">
                <a:solidFill>
                  <a:srgbClr val="FF0000"/>
                </a:solidFill>
              </a:rPr>
              <a:t>Max Heap: </a:t>
            </a:r>
          </a:p>
          <a:p>
            <a:pPr lvl="1"/>
            <a:r>
              <a:rPr lang="en-PK" dirty="0"/>
              <a:t>Every node i.e parent node has maximum value or equal to all its descendent. Duplicates are allowed here.</a:t>
            </a:r>
          </a:p>
          <a:p>
            <a:pPr lvl="1"/>
            <a:endParaRPr lang="en-PK" dirty="0"/>
          </a:p>
          <a:p>
            <a:pPr marL="0" indent="0">
              <a:buNone/>
            </a:pPr>
            <a:r>
              <a:rPr lang="en-PK" dirty="0">
                <a:solidFill>
                  <a:srgbClr val="FF0000"/>
                </a:solidFill>
              </a:rPr>
              <a:t>Min Heap: </a:t>
            </a:r>
          </a:p>
          <a:p>
            <a:pPr lvl="1"/>
            <a:r>
              <a:rPr lang="en-PK" dirty="0"/>
              <a:t>Every node i.e parent node has minimum value or equal to all its descendent. Duplicates are allowed here.</a:t>
            </a:r>
          </a:p>
          <a:p>
            <a:pPr lvl="1"/>
            <a:endParaRPr lang="en-PK" dirty="0"/>
          </a:p>
          <a:p>
            <a:pPr lvl="1"/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99A59-23FA-A84A-9747-610A0AEA1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</p:spTree>
    <p:extLst>
      <p:ext uri="{BB962C8B-B14F-4D97-AF65-F5344CB8AC3E}">
        <p14:creationId xmlns:p14="http://schemas.microsoft.com/office/powerpoint/2010/main" val="2522291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46AC89-CB92-8848-B2DE-4B67850DF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D3FE54-C028-8945-94C8-B3DF9A584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55" y="5266160"/>
            <a:ext cx="5067300" cy="78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D34A0E-B64A-DB49-8620-4CD6F28C7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444" y="5253460"/>
            <a:ext cx="4699000" cy="812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D83C7E-F590-334D-AD86-DD3446E21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498" y="1238249"/>
            <a:ext cx="93345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19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E8BF-5B48-9A4F-B119-E8AE5DBDD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/>
              <a:t>Insert operation in Max Heap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90BB91-AE20-4545-A8C1-C333D2B30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Insert a new as a leaf and then move upwards  towards the root.</a:t>
            </a:r>
          </a:p>
          <a:p>
            <a:r>
              <a:rPr lang="en-GB" dirty="0"/>
              <a:t>I</a:t>
            </a:r>
            <a:r>
              <a:rPr lang="en-PK" dirty="0"/>
              <a:t>s it heap</a:t>
            </a:r>
          </a:p>
          <a:p>
            <a:r>
              <a:rPr lang="en-GB" dirty="0"/>
              <a:t>M</a:t>
            </a:r>
            <a:r>
              <a:rPr lang="en-PK" dirty="0"/>
              <a:t>ake it heap</a:t>
            </a:r>
          </a:p>
          <a:p>
            <a:r>
              <a:rPr lang="en-GB" dirty="0"/>
              <a:t>A</a:t>
            </a:r>
            <a:r>
              <a:rPr lang="en-PK" dirty="0"/>
              <a:t>djustment is upward</a:t>
            </a:r>
          </a:p>
          <a:p>
            <a:r>
              <a:rPr lang="en-PK" dirty="0"/>
              <a:t>How many swaps are required? Depends on the CB Tree i.e. log 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4575D-EAAB-3947-BB51-6733B76BF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</p:spTree>
    <p:extLst>
      <p:ext uri="{BB962C8B-B14F-4D97-AF65-F5344CB8AC3E}">
        <p14:creationId xmlns:p14="http://schemas.microsoft.com/office/powerpoint/2010/main" val="1619812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23FB9-C245-194C-9EAF-2035ED82D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7DDF0-9FA4-8446-9C9F-29B1BD38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95D2C9-9601-9943-9112-23B0686C1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45B93-3B08-424B-B0A8-3EA1A660C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114" y="0"/>
            <a:ext cx="6379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82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BD6EB-815E-5E49-829A-BDBEF5E6A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PK" dirty="0"/>
              <a:t>eletion in Max 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2B5B-6420-CA4B-9EB9-A29D1DB81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PK" dirty="0"/>
              <a:t>nly remove the root element</a:t>
            </a:r>
          </a:p>
          <a:p>
            <a:r>
              <a:rPr lang="en-GB" dirty="0"/>
              <a:t>last</a:t>
            </a:r>
            <a:r>
              <a:rPr lang="en-PK" dirty="0"/>
              <a:t> child will take place </a:t>
            </a:r>
          </a:p>
          <a:p>
            <a:r>
              <a:rPr lang="en-GB" dirty="0"/>
              <a:t>M</a:t>
            </a:r>
            <a:r>
              <a:rPr lang="en-PK" dirty="0"/>
              <a:t>ake it heap from the roots towards the leaf </a:t>
            </a:r>
          </a:p>
          <a:p>
            <a:r>
              <a:rPr lang="en-GB" dirty="0"/>
              <a:t>R</a:t>
            </a:r>
            <a:r>
              <a:rPr lang="en-PK" dirty="0"/>
              <a:t>eplace it with the greater one</a:t>
            </a:r>
          </a:p>
          <a:p>
            <a:r>
              <a:rPr lang="en-GB" dirty="0"/>
              <a:t>F</a:t>
            </a:r>
            <a:r>
              <a:rPr lang="en-PK" dirty="0"/>
              <a:t>irst comapere children than compare the greater one with the parent and then swap</a:t>
            </a:r>
          </a:p>
          <a:p>
            <a:r>
              <a:rPr lang="en-GB" dirty="0"/>
              <a:t>A</a:t>
            </a:r>
            <a:r>
              <a:rPr lang="en-PK" dirty="0"/>
              <a:t>djust downwards</a:t>
            </a:r>
          </a:p>
          <a:p>
            <a:r>
              <a:rPr lang="en-PK" dirty="0"/>
              <a:t>How many swaps are requuired?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96819-71D1-634B-8A39-2F002E9CF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</p:spTree>
    <p:extLst>
      <p:ext uri="{BB962C8B-B14F-4D97-AF65-F5344CB8AC3E}">
        <p14:creationId xmlns:p14="http://schemas.microsoft.com/office/powerpoint/2010/main" val="3146617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1E16E-D147-774C-B652-C07CDB403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H</a:t>
            </a:r>
            <a:r>
              <a:rPr lang="en-GB" dirty="0"/>
              <a:t>e</a:t>
            </a:r>
            <a:r>
              <a:rPr lang="en-PK" dirty="0"/>
              <a:t>ap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3D028-A3FA-6946-8537-4A01596EA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C</a:t>
            </a:r>
            <a:r>
              <a:rPr lang="en-PK" dirty="0"/>
              <a:t>reate heap</a:t>
            </a:r>
          </a:p>
          <a:p>
            <a:r>
              <a:rPr lang="en-GB" dirty="0"/>
              <a:t>T</a:t>
            </a:r>
            <a:r>
              <a:rPr lang="en-PK" dirty="0"/>
              <a:t>ime complexity: n elements and depend its height ie O(log n) , so time complexity is O (n log n)</a:t>
            </a:r>
          </a:p>
          <a:p>
            <a:pPr marL="0" indent="0">
              <a:buNone/>
            </a:pPr>
            <a:endParaRPr lang="en-PK" dirty="0"/>
          </a:p>
          <a:p>
            <a:pPr marL="514350" indent="-514350">
              <a:buFont typeface="+mj-lt"/>
              <a:buAutoNum type="arabicPeriod" startAt="2"/>
            </a:pPr>
            <a:r>
              <a:rPr lang="en-PK" dirty="0"/>
              <a:t>D</a:t>
            </a:r>
            <a:r>
              <a:rPr lang="en-GB" dirty="0"/>
              <a:t>e</a:t>
            </a:r>
            <a:r>
              <a:rPr lang="en-PK" dirty="0"/>
              <a:t>late all the elements</a:t>
            </a:r>
          </a:p>
          <a:p>
            <a:r>
              <a:rPr lang="en-GB" dirty="0"/>
              <a:t>T</a:t>
            </a:r>
            <a:r>
              <a:rPr lang="en-PK" dirty="0"/>
              <a:t>ime complexity: n elements and depend its height ie O(log n) , so time complexity is O (n log n)</a:t>
            </a:r>
          </a:p>
          <a:p>
            <a:endParaRPr lang="en-PK" dirty="0"/>
          </a:p>
          <a:p>
            <a:pPr marL="0" indent="0">
              <a:buNone/>
            </a:pPr>
            <a:r>
              <a:rPr lang="en-GB" dirty="0"/>
              <a:t>Time Complexity of a H</a:t>
            </a:r>
            <a:r>
              <a:rPr lang="en-PK" dirty="0"/>
              <a:t>eap sort is 2n log n i.e O (n log 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46E74-FB07-3747-841E-92B069640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</p:spTree>
    <p:extLst>
      <p:ext uri="{BB962C8B-B14F-4D97-AF65-F5344CB8AC3E}">
        <p14:creationId xmlns:p14="http://schemas.microsoft.com/office/powerpoint/2010/main" val="3742398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9AB5E6-9A55-6B40-9575-B87FFCABD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209" y="753268"/>
            <a:ext cx="10857790" cy="535146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C92AF6-2BE6-E64E-8441-6FB0824EB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</p:spTree>
    <p:extLst>
      <p:ext uri="{BB962C8B-B14F-4D97-AF65-F5344CB8AC3E}">
        <p14:creationId xmlns:p14="http://schemas.microsoft.com/office/powerpoint/2010/main" val="1961547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7550A-307A-CA48-A386-D572FF72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C75DC-DE93-084F-935E-B3B968FDB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350" y="1390650"/>
            <a:ext cx="32893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35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A1F14-AC60-EE4F-A688-B80D8F2A1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371BC-FE7C-6147-8810-9815FCBD8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FA14C5-D0CE-2840-82B6-D69A68533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5B0D5-07AF-F241-949A-A1FECD1AF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577850"/>
            <a:ext cx="121793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54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7C5A-ED82-244C-AE4F-B11D6A54F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1AA8C-4CBE-3341-9562-B0E38E88E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tree is a hierarchical representation of a finite set of one or more data items such that: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13B076-0F0E-774A-9EFD-04B61E243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6E803-D71B-D541-A61E-2FA5B5F7D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182" y="2467513"/>
            <a:ext cx="6473371" cy="35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48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8E78-C302-524D-BA9A-E1B063DAA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Binary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DFC1E-458B-5148-83A8-ADB9DF5A4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Binary Tree is a rooted tree in which root can have maximum two children such that each of them is again a binary tree. That means, there can be 0,1, or 2 children of any node.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779DA-BEBF-0744-AF1A-65DFC287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C6F8F-7446-B541-AF8E-96CDE01ED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38671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08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7818C-BAFB-4C4C-95C6-6AC19FEC2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Strict Binary Tree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36323-175A-1545-871F-11CE2D02C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Strict Binary Tree is a Binary tree in which root can have exactly two children or no children at all. That means, there can be 0 or 2 children of any node.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D9CC2-F98C-4D43-9DD8-713AC1429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Freaking out about how to teach virtually just as much as they are about the virus itself.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2398D-5C98-594D-844B-AB44BC5E3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659" y="2602525"/>
            <a:ext cx="5067261" cy="366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21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</TotalTime>
  <Words>1522</Words>
  <Application>Microsoft Macintosh PowerPoint</Application>
  <PresentationFormat>Widescreen</PresentationFormat>
  <Paragraphs>187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Design and Analysis of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Trees</vt:lpstr>
      <vt:lpstr>Binary Trees</vt:lpstr>
      <vt:lpstr>Strict Binary Tree</vt:lpstr>
      <vt:lpstr>Full Binary Tree</vt:lpstr>
      <vt:lpstr>Complete Binary Tree</vt:lpstr>
      <vt:lpstr>Binary Tree Representation</vt:lpstr>
      <vt:lpstr>PowerPoint Presentation</vt:lpstr>
      <vt:lpstr>PowerPoint Presentation</vt:lpstr>
      <vt:lpstr>Binary Search Tree  </vt:lpstr>
      <vt:lpstr>Examples  </vt:lpstr>
      <vt:lpstr>PowerPoint Presentation</vt:lpstr>
      <vt:lpstr>Searching in Binary Trees</vt:lpstr>
      <vt:lpstr>Insertion in a Binary Search Tree  </vt:lpstr>
      <vt:lpstr>Deletion in Binary Tree  </vt:lpstr>
      <vt:lpstr>PowerPoint Presentation</vt:lpstr>
      <vt:lpstr>PowerPoint Presentation</vt:lpstr>
      <vt:lpstr>BINARY SEARCH TREE PERFORMANCE  </vt:lpstr>
      <vt:lpstr>PowerPoint Presentation</vt:lpstr>
      <vt:lpstr>PowerPoint Presentation</vt:lpstr>
      <vt:lpstr>PowerPoint Presentation</vt:lpstr>
      <vt:lpstr>Heap</vt:lpstr>
      <vt:lpstr>PowerPoint Presentation</vt:lpstr>
      <vt:lpstr>Insert operation in Max Heap</vt:lpstr>
      <vt:lpstr>Deletion in Max Heap</vt:lpstr>
      <vt:lpstr>Heap sort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Analysis of Algorithms</dc:title>
  <dc:creator>Windows User</dc:creator>
  <cp:lastModifiedBy>Naheed Azeem</cp:lastModifiedBy>
  <cp:revision>65</cp:revision>
  <dcterms:created xsi:type="dcterms:W3CDTF">2020-01-23T06:21:40Z</dcterms:created>
  <dcterms:modified xsi:type="dcterms:W3CDTF">2020-07-22T02:12:33Z</dcterms:modified>
</cp:coreProperties>
</file>